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3" r:id="rId2"/>
    <p:sldId id="301" r:id="rId3"/>
    <p:sldId id="372" r:id="rId4"/>
    <p:sldId id="373" r:id="rId5"/>
    <p:sldId id="375" r:id="rId6"/>
    <p:sldId id="3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28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Efimovsky" initials="AE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50"/>
    <a:srgbClr val="D7181E"/>
    <a:srgbClr val="FFCCCC"/>
    <a:srgbClr val="FFFF99"/>
    <a:srgbClr val="B3CEE5"/>
    <a:srgbClr val="CCFF99"/>
    <a:srgbClr val="FFCC99"/>
    <a:srgbClr val="F3A67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96830" autoAdjust="0"/>
  </p:normalViewPr>
  <p:slideViewPr>
    <p:cSldViewPr snapToGrid="0" showGuides="1">
      <p:cViewPr>
        <p:scale>
          <a:sx n="75" d="100"/>
          <a:sy n="75" d="100"/>
        </p:scale>
        <p:origin x="-1140" y="204"/>
      </p:cViewPr>
      <p:guideLst>
        <p:guide orient="horz" pos="2228"/>
        <p:guide pos="2245"/>
      </p:guideLst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596"/>
    </p:cViewPr>
  </p:sorterViewPr>
  <p:notesViewPr>
    <p:cSldViewPr snapToGrid="0" showGuides="1">
      <p:cViewPr varScale="1">
        <p:scale>
          <a:sx n="97" d="100"/>
          <a:sy n="97" d="100"/>
        </p:scale>
        <p:origin x="6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8752-EDA5-40AB-A891-727AA1C2B917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4027-2C1F-4C73-9A78-FE4A00561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0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7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9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6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3E3B-5340-48C2-BBF1-E251CA96180E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6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152770" y="1"/>
            <a:ext cx="1999211" cy="685799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94" y="367314"/>
            <a:ext cx="1816760" cy="1498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Овал 16"/>
          <p:cNvSpPr/>
          <p:nvPr/>
        </p:nvSpPr>
        <p:spPr>
          <a:xfrm>
            <a:off x="6392035" y="4093320"/>
            <a:ext cx="2664000" cy="2664000"/>
          </a:xfrm>
          <a:prstGeom prst="ellipse">
            <a:avLst/>
          </a:prstGeom>
          <a:solidFill>
            <a:schemeClr val="bg1"/>
          </a:solidFill>
          <a:ln w="76200">
            <a:noFill/>
          </a:ln>
          <a:effectLst>
            <a:glow rad="25400">
              <a:schemeClr val="tx1">
                <a:lumMod val="50000"/>
                <a:lumOff val="50000"/>
                <a:alpha val="39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572035" y="4273320"/>
            <a:ext cx="2304000" cy="2304000"/>
          </a:xfrm>
          <a:prstGeom prst="ellipse">
            <a:avLst/>
          </a:prstGeom>
          <a:solidFill>
            <a:srgbClr val="005BAA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7152768" cy="6857999"/>
          </a:xfrm>
        </p:spPr>
        <p:txBody>
          <a:bodyPr anchor="ctr"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СОВРЕМЕННЫЕ СРЕДСТВА ПЕРЕДВИЖЕНИЯ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(РОЛИКИ, САМОКАТЫ, СКЕЙТБОРД, ГИРОСКУТЕР, ЭЛЕКТРОСАМОКАТ</a:t>
            </a:r>
            <a:r>
              <a:rPr lang="ru-RU" sz="36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768" y="4428027"/>
            <a:ext cx="843044" cy="1994585"/>
          </a:xfrm>
          <a:prstGeom prst="rect">
            <a:avLst/>
          </a:prstGeom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206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8125" y="659849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последние годы возросло количество разнообразных средств передвижения, которыми активно пользуются не только дети, но взрослые.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Это,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самокаты, </a:t>
            </a:r>
            <a:r>
              <a:rPr lang="ru-RU" sz="24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электросамокаты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ролики скейтборды, </a:t>
            </a:r>
            <a:r>
              <a:rPr lang="ru-RU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гироскутеры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другие средства передвижения.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96096" y="3429000"/>
            <a:ext cx="5735684" cy="2854822"/>
            <a:chOff x="458957" y="2845909"/>
            <a:chExt cx="5735684" cy="2854822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74" t="8447" b="13471"/>
            <a:stretch/>
          </p:blipFill>
          <p:spPr>
            <a:xfrm flipH="1">
              <a:off x="458957" y="3092001"/>
              <a:ext cx="3255994" cy="2608730"/>
            </a:xfrm>
            <a:prstGeom prst="rect">
              <a:avLst/>
            </a:prstGeom>
          </p:spPr>
        </p:pic>
        <p:grpSp>
          <p:nvGrpSpPr>
            <p:cNvPr id="3" name="Группа 2"/>
            <p:cNvGrpSpPr/>
            <p:nvPr/>
          </p:nvGrpSpPr>
          <p:grpSpPr>
            <a:xfrm>
              <a:off x="3848779" y="2845909"/>
              <a:ext cx="2345862" cy="2854822"/>
              <a:chOff x="4267604" y="3312136"/>
              <a:chExt cx="2345862" cy="2854822"/>
            </a:xfrm>
          </p:grpSpPr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4987" b="96763" l="19423" r="776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808" r="19909"/>
              <a:stretch/>
            </p:blipFill>
            <p:spPr>
              <a:xfrm>
                <a:off x="5008783" y="3312136"/>
                <a:ext cx="1604683" cy="2576437"/>
              </a:xfrm>
              <a:prstGeom prst="rect">
                <a:avLst/>
              </a:prstGeom>
            </p:spPr>
          </p:pic>
          <p:pic>
            <p:nvPicPr>
              <p:cNvPr id="18" name="Рисунок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32890" b="90304" l="190" r="8992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2943" b="15428"/>
              <a:stretch/>
            </p:blipFill>
            <p:spPr>
              <a:xfrm>
                <a:off x="4267604" y="5345497"/>
                <a:ext cx="1591073" cy="821461"/>
              </a:xfrm>
              <a:prstGeom prst="rect">
                <a:avLst/>
              </a:prstGeom>
            </p:spPr>
          </p:pic>
        </p:grpSp>
      </p:grpSp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1460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6230" y="101332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Все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пользователи таких средств передвижения являются </a:t>
            </a:r>
            <a:r>
              <a:rPr lang="ru-RU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участниками дорожного движения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4" b="1975"/>
          <a:stretch/>
        </p:blipFill>
        <p:spPr>
          <a:xfrm>
            <a:off x="475489" y="3108434"/>
            <a:ext cx="6096546" cy="35762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6" name="Прямоугольник 15"/>
          <p:cNvSpPr/>
          <p:nvPr/>
        </p:nvSpPr>
        <p:spPr>
          <a:xfrm>
            <a:off x="1409441" y="794268"/>
            <a:ext cx="56521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i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Участник </a:t>
            </a:r>
            <a:r>
              <a:rPr lang="ru-RU" sz="1600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дорожного движения </a:t>
            </a:r>
            <a:r>
              <a:rPr lang="ru-RU" sz="1600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 лицо</a:t>
            </a:r>
            <a:r>
              <a:rPr lang="ru-RU" sz="1600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принимающее непосредственное участие в процессе движения в качестве водителя, пешехода, пассажира транспортного средства. </a:t>
            </a:r>
            <a:endParaRPr lang="ru-RU" sz="1600" i="1" dirty="0" smtClean="0">
              <a:solidFill>
                <a:srgbClr val="005BA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defRPr/>
            </a:pPr>
            <a:r>
              <a:rPr lang="ru-RU" sz="1600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600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 же время в п. 1.5. Правил дорожного движения  говорится: «Участники дорожного движения должны действовать таким образом, чтобы </a:t>
            </a:r>
            <a:r>
              <a:rPr lang="ru-RU" sz="1600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создавать опасности </a:t>
            </a:r>
            <a:r>
              <a:rPr lang="ru-RU" sz="1600" i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1600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движения и не причинять вреда</a:t>
            </a:r>
            <a:r>
              <a:rPr lang="ru-RU" sz="1600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5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63938" y="2774368"/>
            <a:ext cx="3439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Следовательно, они обязаны знать и соблюдать распространяющиеся 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пешеходов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требования Правил дорожного движения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ru-RU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77" y="2862825"/>
            <a:ext cx="3178161" cy="2013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6" name="Прямоугольник 15"/>
          <p:cNvSpPr/>
          <p:nvPr/>
        </p:nvSpPr>
        <p:spPr>
          <a:xfrm>
            <a:off x="141281" y="126752"/>
            <a:ext cx="69202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i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Пешеход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лицо, находящееся вне транспортного средства 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дороге либо на пешеходной или </a:t>
            </a:r>
            <a:r>
              <a:rPr lang="ru-RU" i="1" dirty="0" err="1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велопешеходной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дорожке 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производящее на них работу. К пешеходам приравниваются лица, передвигающиеся в инвалидных колясках, ведущие велосипед, мопед, мотоцикл, везущие санки, тележку, детскую или инвалидную коляску, а также использующие для передвижения роликовые коньки, скейтборды, самокаты, </a:t>
            </a:r>
            <a:r>
              <a:rPr lang="ru-RU" i="1" dirty="0" err="1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электросамокаты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i="1" dirty="0" err="1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гироскутеры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иные аналогичные средства передвижения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3335" y="5007913"/>
            <a:ext cx="6398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Выезжать </a:t>
            </a:r>
            <a:r>
              <a:rPr lang="ru-RU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таких средствах передвижения </a:t>
            </a: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проезжую часть дороги категорически нельзя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передвигаться можно только по 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тротуарам.</a:t>
            </a:r>
            <a:endParaRPr kumimoji="0" lang="ru-RU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65" y="3168488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124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11"/>
          <p:cNvSpPr txBox="1">
            <a:spLocks noChangeArrowheads="1"/>
          </p:cNvSpPr>
          <p:nvPr/>
        </p:nvSpPr>
        <p:spPr bwMode="auto">
          <a:xfrm flipH="1">
            <a:off x="841751" y="687214"/>
            <a:ext cx="6215444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При использовании указанных средств передвижения необходимо руководствоваться теми же правилами и правовыми нормами, что и для пешеходов.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88992" y="163803"/>
            <a:ext cx="6749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МЕРЫ БЕЗОПАСНОСТИ ПРИ ИСПОЛЬЗОВАНИИ РОЛИКОВ, СКЕЙТБОРДОВ, САМОКАТОВ, ЭЛЕКТРОСАМОКАТОВ, ГИРОСКУТЕРОВ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96454" y="802027"/>
            <a:ext cx="360000" cy="360000"/>
            <a:chOff x="330926" y="1227909"/>
            <a:chExt cx="360000" cy="360000"/>
          </a:xfrm>
        </p:grpSpPr>
        <p:sp>
          <p:nvSpPr>
            <p:cNvPr id="3" name="Овал 2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" name="Овал 3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61" name="TextBox 11"/>
          <p:cNvSpPr txBox="1">
            <a:spLocks noChangeArrowheads="1"/>
          </p:cNvSpPr>
          <p:nvPr/>
        </p:nvSpPr>
        <p:spPr bwMode="auto">
          <a:xfrm flipH="1">
            <a:off x="848829" y="1430656"/>
            <a:ext cx="6278010" cy="11695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Кататься на данных устройствах рекомендуется в защитном шлеме, налокотниках и наколенниках — это обезопасит при возможном падении. Кроме того, важно помнить, что все вышеуказанные современные средства передвижения предназначены исключительно для личного активного отдыха вне проезжей части дорог.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281440" y="1830420"/>
            <a:ext cx="360000" cy="360000"/>
            <a:chOff x="330926" y="1227909"/>
            <a:chExt cx="360000" cy="360000"/>
          </a:xfrm>
        </p:grpSpPr>
        <p:sp>
          <p:nvSpPr>
            <p:cNvPr id="64" name="Овал 63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66" name="TextBox 11"/>
          <p:cNvSpPr txBox="1">
            <a:spLocks noChangeArrowheads="1"/>
          </p:cNvSpPr>
          <p:nvPr/>
        </p:nvSpPr>
        <p:spPr bwMode="auto">
          <a:xfrm flipH="1">
            <a:off x="843703" y="2600207"/>
            <a:ext cx="6211540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Максимальная скорость </a:t>
            </a:r>
            <a:r>
              <a:rPr lang="ru-RU" altLang="zh-CN" sz="1400" kern="0" dirty="0" err="1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гироскутера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 ограничена 10-12 км/ч, при которых возможно сохранение равновесия. При выходе за эти пределы может произойти падение и, как следствие, получение травмы.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296454" y="2795553"/>
            <a:ext cx="360000" cy="360000"/>
            <a:chOff x="330926" y="1227909"/>
            <a:chExt cx="360000" cy="360000"/>
          </a:xfrm>
        </p:grpSpPr>
        <p:sp>
          <p:nvSpPr>
            <p:cNvPr id="68" name="Овал 67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72" name="TextBox 11"/>
          <p:cNvSpPr txBox="1">
            <a:spLocks noChangeArrowheads="1"/>
          </p:cNvSpPr>
          <p:nvPr/>
        </p:nvSpPr>
        <p:spPr bwMode="auto">
          <a:xfrm flipH="1">
            <a:off x="843703" y="3335153"/>
            <a:ext cx="5951123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Следует выбирать подходящую площадку для катания, использовать защитную экипировку.</a:t>
            </a:r>
          </a:p>
        </p:txBody>
      </p:sp>
      <p:grpSp>
        <p:nvGrpSpPr>
          <p:cNvPr id="73" name="Группа 72"/>
          <p:cNvGrpSpPr/>
          <p:nvPr/>
        </p:nvGrpSpPr>
        <p:grpSpPr>
          <a:xfrm>
            <a:off x="281440" y="3418254"/>
            <a:ext cx="360000" cy="360000"/>
            <a:chOff x="330926" y="1227909"/>
            <a:chExt cx="360000" cy="360000"/>
          </a:xfrm>
        </p:grpSpPr>
        <p:sp>
          <p:nvSpPr>
            <p:cNvPr id="74" name="Овал 73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77" name="TextBox 11"/>
          <p:cNvSpPr txBox="1">
            <a:spLocks noChangeArrowheads="1"/>
          </p:cNvSpPr>
          <p:nvPr/>
        </p:nvSpPr>
        <p:spPr bwMode="auto">
          <a:xfrm flipH="1">
            <a:off x="856730" y="3862191"/>
            <a:ext cx="5959352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Необходимо соблюдать осторожность и правила дорожного движения, </a:t>
            </a:r>
            <a:r>
              <a:rPr lang="ru-RU" altLang="zh-CN" sz="1400" kern="0" dirty="0" smtClean="0">
                <a:solidFill>
                  <a:srgbClr val="C00000"/>
                </a:solidFill>
                <a:latin typeface="Segoe UI Semibold" panose="020B0702040204020203" pitchFamily="34" charset="0"/>
                <a:ea typeface="微软雅黑" pitchFamily="34" charset="-122"/>
                <a:cs typeface="Segoe UI Semibold" panose="020B0702040204020203" pitchFamily="34" charset="0"/>
              </a:rPr>
              <a:t>запрещается </a:t>
            </a:r>
            <a:r>
              <a:rPr lang="ru-RU" altLang="zh-CN" sz="1400" kern="0" dirty="0">
                <a:solidFill>
                  <a:srgbClr val="C00000"/>
                </a:solidFill>
                <a:latin typeface="Segoe UI Semibold" panose="020B0702040204020203" pitchFamily="34" charset="0"/>
                <a:ea typeface="微软雅黑" pitchFamily="34" charset="-122"/>
                <a:cs typeface="Segoe UI Semibold" panose="020B0702040204020203" pitchFamily="34" charset="0"/>
              </a:rPr>
              <a:t>мешать </a:t>
            </a:r>
            <a:r>
              <a:rPr lang="ru-RU" altLang="zh-CN" sz="1400" kern="0" dirty="0" smtClean="0">
                <a:solidFill>
                  <a:srgbClr val="C00000"/>
                </a:solidFill>
                <a:latin typeface="Segoe UI Semibold" panose="020B0702040204020203" pitchFamily="34" charset="0"/>
                <a:ea typeface="微软雅黑" pitchFamily="34" charset="-122"/>
                <a:cs typeface="Segoe UI Semibold" panose="020B0702040204020203" pitchFamily="34" charset="0"/>
              </a:rPr>
              <a:t>движению пешеходов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.</a:t>
            </a:r>
            <a:endParaRPr lang="ru-RU" altLang="zh-CN" sz="1400" kern="0" dirty="0">
              <a:latin typeface="Segoe UI" panose="020B0502040204020203" pitchFamily="34" charset="0"/>
              <a:ea typeface="微软雅黑" pitchFamily="34" charset="-122"/>
              <a:cs typeface="Segoe UI" panose="020B0502040204020203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281774" y="3943801"/>
            <a:ext cx="360000" cy="360000"/>
            <a:chOff x="330926" y="1227909"/>
            <a:chExt cx="360000" cy="360000"/>
          </a:xfrm>
        </p:grpSpPr>
        <p:sp>
          <p:nvSpPr>
            <p:cNvPr id="80" name="Овал 79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82" name="TextBox 11"/>
          <p:cNvSpPr txBox="1">
            <a:spLocks noChangeArrowheads="1"/>
          </p:cNvSpPr>
          <p:nvPr/>
        </p:nvSpPr>
        <p:spPr bwMode="auto">
          <a:xfrm flipH="1">
            <a:off x="852765" y="4381593"/>
            <a:ext cx="5954255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Нужно сохранять хороший обзор по курсу движения,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не 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пользоваться мобильным телефоном или другими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гаджетами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.</a:t>
            </a:r>
          </a:p>
        </p:txBody>
      </p:sp>
      <p:grpSp>
        <p:nvGrpSpPr>
          <p:cNvPr id="84" name="Группа 83"/>
          <p:cNvGrpSpPr/>
          <p:nvPr/>
        </p:nvGrpSpPr>
        <p:grpSpPr>
          <a:xfrm>
            <a:off x="281440" y="4570925"/>
            <a:ext cx="360000" cy="360000"/>
            <a:chOff x="330926" y="1227909"/>
            <a:chExt cx="360000" cy="360000"/>
          </a:xfrm>
        </p:grpSpPr>
        <p:sp>
          <p:nvSpPr>
            <p:cNvPr id="85" name="Овал 84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87" name="TextBox 11"/>
          <p:cNvSpPr txBox="1">
            <a:spLocks noChangeArrowheads="1"/>
          </p:cNvSpPr>
          <p:nvPr/>
        </p:nvSpPr>
        <p:spPr bwMode="auto">
          <a:xfrm flipH="1">
            <a:off x="843703" y="5114395"/>
            <a:ext cx="5945997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Необходимо сохранять безопасную скорость, следить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за 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своей безопасностью, останавливать средства плавно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и 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аккуратно.</a:t>
            </a:r>
          </a:p>
        </p:txBody>
      </p:sp>
      <p:grpSp>
        <p:nvGrpSpPr>
          <p:cNvPr id="95" name="Группа 94"/>
          <p:cNvGrpSpPr/>
          <p:nvPr/>
        </p:nvGrpSpPr>
        <p:grpSpPr>
          <a:xfrm>
            <a:off x="289833" y="5411449"/>
            <a:ext cx="360000" cy="360000"/>
            <a:chOff x="330926" y="1227909"/>
            <a:chExt cx="360000" cy="360000"/>
          </a:xfrm>
        </p:grpSpPr>
        <p:sp>
          <p:nvSpPr>
            <p:cNvPr id="96" name="Овал 95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98" name="TextBox 11"/>
          <p:cNvSpPr txBox="1">
            <a:spLocks noChangeArrowheads="1"/>
          </p:cNvSpPr>
          <p:nvPr/>
        </p:nvSpPr>
        <p:spPr bwMode="auto">
          <a:xfrm flipH="1">
            <a:off x="848829" y="5853059"/>
            <a:ext cx="5783716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sz="1400" dirty="0"/>
              <a:t>Нельзя использовать средства передвижения при недостаточной освещенности и в узких пространствах, а также местах, в которых много помех и препятствий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.</a:t>
            </a:r>
            <a:endParaRPr lang="ru-RU" altLang="zh-CN" sz="1400" kern="0" dirty="0">
              <a:latin typeface="Segoe UI" panose="020B0502040204020203" pitchFamily="34" charset="0"/>
              <a:ea typeface="微软雅黑" pitchFamily="34" charset="-122"/>
              <a:cs typeface="Segoe UI" panose="020B0502040204020203" pitchFamily="34" charset="0"/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284563" y="6116996"/>
            <a:ext cx="360000" cy="360000"/>
            <a:chOff x="330926" y="1227909"/>
            <a:chExt cx="360000" cy="360000"/>
          </a:xfrm>
        </p:grpSpPr>
        <p:sp>
          <p:nvSpPr>
            <p:cNvPr id="101" name="Овал 100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59" name="Овал 58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632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7" grpId="0"/>
      <p:bldP spid="61" grpId="0"/>
      <p:bldP spid="66" grpId="0"/>
      <p:bldP spid="72" grpId="0"/>
      <p:bldP spid="77" grpId="0"/>
      <p:bldP spid="82" grpId="0"/>
      <p:bldP spid="87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5760" y="367314"/>
            <a:ext cx="6553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sz="40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defRPr/>
            </a:pPr>
            <a:endParaRPr lang="ru-RU" sz="4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defRPr/>
            </a:pPr>
            <a:endParaRPr lang="ru-RU" sz="40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r>
              <a:rPr lang="ru-RU" sz="4000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Соблюдайте правила дорожного движения!</a:t>
            </a:r>
            <a:endParaRPr lang="ru-RU" sz="40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5354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8674</TotalTime>
  <Words>301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СОВРЕМЕННЫЕ СРЕДСТВА ПЕРЕДВИЖЕНИЯ  (РОЛИКИ, САМОКАТЫ, СКЕЙТБОРД, ГИРОСКУТЕР, ЭЛЕКТРОСАМОКАТ)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</dc:title>
  <dc:creator>Andrew Efimovsky</dc:creator>
  <cp:lastModifiedBy>Галина Владимировна</cp:lastModifiedBy>
  <cp:revision>287</cp:revision>
  <dcterms:created xsi:type="dcterms:W3CDTF">2019-08-19T07:52:16Z</dcterms:created>
  <dcterms:modified xsi:type="dcterms:W3CDTF">2020-06-04T14:12:05Z</dcterms:modified>
</cp:coreProperties>
</file>